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B38B9D-FE85-4868-833C-E01381A93395}">
          <p14:sldIdLst>
            <p14:sldId id="256"/>
            <p14:sldId id="257"/>
            <p14:sldId id="258"/>
            <p14:sldId id="260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52" autoAdjust="0"/>
  </p:normalViewPr>
  <p:slideViewPr>
    <p:cSldViewPr>
      <p:cViewPr varScale="1">
        <p:scale>
          <a:sx n="103" d="100"/>
          <a:sy n="103" d="100"/>
        </p:scale>
        <p:origin x="186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8" d="100"/>
        <a:sy n="48" d="100"/>
      </p:scale>
      <p:origin x="0" y="-17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345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43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983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969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894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9799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1709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121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D9910-7F87-4F49-8337-D5D41317B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8D517A-24D0-4BB7-ACE0-051B7DD47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5AE5A-A35C-4447-9E7F-2A1F9F82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C75D4A-DC5D-4E52-BA2B-AF3EA03D2F22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7EC1C-E569-4020-8862-31FB0A33B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30549-1DC8-41E2-9DD1-D94293BFA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162C27-C181-49E5-AE2A-97CDA3BF0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51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57075" y="317724"/>
            <a:ext cx="8877848" cy="884555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864095" y="2014727"/>
            <a:ext cx="5011420" cy="3970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216" y="1684497"/>
            <a:ext cx="10815566" cy="4260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FEB188-AEFC-4AFD-8AAC-BBAB35D7A72A}"/>
              </a:ext>
            </a:extLst>
          </p:cNvPr>
          <p:cNvGrpSpPr/>
          <p:nvPr userDrawn="1"/>
        </p:nvGrpSpPr>
        <p:grpSpPr>
          <a:xfrm>
            <a:off x="2583188" y="6349024"/>
            <a:ext cx="2381494" cy="339947"/>
            <a:chOff x="5309360" y="6362700"/>
            <a:chExt cx="2381494" cy="3399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29D413-051C-4C52-8B89-2ADED844F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309360" y="6362700"/>
              <a:ext cx="590058" cy="3312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DF3554-F5C6-4581-A7B6-8BA9683F1A62}"/>
                </a:ext>
              </a:extLst>
            </p:cNvPr>
            <p:cNvSpPr txBox="1"/>
            <p:nvPr userDrawn="1"/>
          </p:nvSpPr>
          <p:spPr>
            <a:xfrm>
              <a:off x="5810292" y="6448731"/>
              <a:ext cx="188056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Wanner International, Ltd.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CC9E3C-DF51-43B3-A990-9B910FCB27BF}"/>
              </a:ext>
            </a:extLst>
          </p:cNvPr>
          <p:cNvGrpSpPr/>
          <p:nvPr userDrawn="1"/>
        </p:nvGrpSpPr>
        <p:grpSpPr>
          <a:xfrm>
            <a:off x="4964682" y="6418739"/>
            <a:ext cx="2155501" cy="261610"/>
            <a:chOff x="9316063" y="6444884"/>
            <a:chExt cx="2155501" cy="26161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5E6557-2AC5-4E3E-A5C9-75AC5866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316063" y="6444884"/>
              <a:ext cx="645439" cy="26076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6BDC0A-AFC2-41EB-8354-7A93E3832EE6}"/>
                </a:ext>
              </a:extLst>
            </p:cNvPr>
            <p:cNvSpPr txBox="1"/>
            <p:nvPr userDrawn="1"/>
          </p:nvSpPr>
          <p:spPr>
            <a:xfrm>
              <a:off x="9961502" y="6444884"/>
              <a:ext cx="15100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b="1" i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lvl="0"/>
              <a:r>
                <a:rPr lang="en-US" sz="1050" dirty="0"/>
                <a:t>Wanner Pumps Ltd.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EBB1B7-EE5A-43E8-81F3-F2A7C11EC68A}"/>
              </a:ext>
            </a:extLst>
          </p:cNvPr>
          <p:cNvGrpSpPr/>
          <p:nvPr userDrawn="1"/>
        </p:nvGrpSpPr>
        <p:grpSpPr>
          <a:xfrm>
            <a:off x="93807" y="6413892"/>
            <a:ext cx="2491307" cy="280030"/>
            <a:chOff x="1082040" y="6422617"/>
            <a:chExt cx="2491307" cy="2800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93408E-E9CB-418C-B9FF-E06F65D9E78F}"/>
                </a:ext>
              </a:extLst>
            </p:cNvPr>
            <p:cNvSpPr txBox="1"/>
            <p:nvPr userDrawn="1"/>
          </p:nvSpPr>
          <p:spPr>
            <a:xfrm>
              <a:off x="1773005" y="6448731"/>
              <a:ext cx="180034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Wanner Engineering, Inc.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1330A2-5CB1-4AE9-BD49-7E9F93598E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2040" y="6422617"/>
              <a:ext cx="755294" cy="271305"/>
            </a:xfrm>
            <a:prstGeom prst="rect">
              <a:avLst/>
            </a:prstGeom>
          </p:spPr>
        </p:pic>
      </p:grpSp>
      <p:sp>
        <p:nvSpPr>
          <p:cNvPr id="20" name="Line 5">
            <a:extLst>
              <a:ext uri="{FF2B5EF4-FFF2-40B4-BE49-F238E27FC236}">
                <a16:creationId xmlns:a16="http://schemas.microsoft.com/office/drawing/2014/main" id="{CDF0BAFA-836B-4E9F-9256-326246ACAFC8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1" y="6262993"/>
            <a:ext cx="12192001" cy="1"/>
          </a:xfrm>
          <a:prstGeom prst="line">
            <a:avLst/>
          </a:prstGeom>
          <a:noFill/>
          <a:ln w="27360" cap="flat">
            <a:solidFill>
              <a:srgbClr val="E21C2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D34EE-E0A4-405A-81B4-F1843C628D9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312205"/>
            <a:ext cx="990600" cy="527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EF18CC-2AC4-4E94-A7E5-7BAB3E97F950}"/>
              </a:ext>
            </a:extLst>
          </p:cNvPr>
          <p:cNvSpPr txBox="1"/>
          <p:nvPr userDrawn="1"/>
        </p:nvSpPr>
        <p:spPr>
          <a:xfrm>
            <a:off x="7941591" y="633209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T200 Hydra-Cell pump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3" r:id="rId2"/>
    <p:sldLayoutId id="2147483665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AED90-492B-4C68-AC75-5DBE80DF02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Hydra-Cell T200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08741-1BE7-41D9-AE20-A3469492F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846659"/>
          </a:xfrm>
        </p:spPr>
        <p:txBody>
          <a:bodyPr/>
          <a:lstStyle/>
          <a:p>
            <a:r>
              <a:rPr lang="en-GB" dirty="0"/>
              <a:t>March 2019</a:t>
            </a:r>
          </a:p>
          <a:p>
            <a:r>
              <a:rPr lang="en-GB" dirty="0"/>
              <a:t>Launched model</a:t>
            </a:r>
          </a:p>
          <a:p>
            <a:r>
              <a:rPr lang="en-GB" dirty="0"/>
              <a:t>T200 Medium pressure </a:t>
            </a:r>
          </a:p>
          <a:p>
            <a:r>
              <a:rPr lang="en-GB" dirty="0"/>
              <a:t>Maximum pressure 241 Bar</a:t>
            </a:r>
          </a:p>
          <a:p>
            <a:r>
              <a:rPr lang="en-GB" dirty="0"/>
              <a:t>Maximum flowrate 21m</a:t>
            </a:r>
            <a:r>
              <a:rPr lang="en-GB" baseline="30000" dirty="0"/>
              <a:t>3</a:t>
            </a:r>
            <a:r>
              <a:rPr lang="en-GB" dirty="0"/>
              <a:t>/hr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4D48E-AC80-4934-A614-28BD53362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2701"/>
            <a:ext cx="3784600" cy="2675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8D3282-586B-47D3-BB5A-9675F0AA3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586903"/>
            <a:ext cx="2971800" cy="1403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B2A793-896C-48C2-A7D4-E6434E59CD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44" y="76200"/>
            <a:ext cx="4258056" cy="16988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971EA6-42E1-478C-B8D7-59040345ABEB}"/>
              </a:ext>
            </a:extLst>
          </p:cNvPr>
          <p:cNvSpPr txBox="1"/>
          <p:nvPr/>
        </p:nvSpPr>
        <p:spPr>
          <a:xfrm>
            <a:off x="304800" y="2286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Plunger sizes - Flow and Pressure Rating</a:t>
            </a: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E16896A3-ACD0-46AA-859A-EEE9B825EA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0645405"/>
              </p:ext>
            </p:extLst>
          </p:nvPr>
        </p:nvGraphicFramePr>
        <p:xfrm>
          <a:off x="304800" y="1295723"/>
          <a:ext cx="11658602" cy="3885876"/>
        </p:xfrm>
        <a:graphic>
          <a:graphicData uri="http://schemas.openxmlformats.org/drawingml/2006/table">
            <a:tbl>
              <a:tblPr/>
              <a:tblGrid>
                <a:gridCol w="1377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5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59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5972">
                  <a:extLst>
                    <a:ext uri="{9D8B030D-6E8A-4147-A177-3AD203B41FA5}">
                      <a16:colId xmlns:a16="http://schemas.microsoft.com/office/drawing/2014/main" val="1245549498"/>
                    </a:ext>
                  </a:extLst>
                </a:gridCol>
                <a:gridCol w="1385972">
                  <a:extLst>
                    <a:ext uri="{9D8B030D-6E8A-4147-A177-3AD203B41FA5}">
                      <a16:colId xmlns:a16="http://schemas.microsoft.com/office/drawing/2014/main" val="1423794878"/>
                    </a:ext>
                  </a:extLst>
                </a:gridCol>
                <a:gridCol w="14453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53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0052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Plunger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Letter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>
                      <a:noFill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Plunger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Diameter 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Flow capacity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Maximum flowrate @ 400rpm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Discharge rating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Maximum pressure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86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>
                      <a:noFill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Inch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mm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GPM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BPD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LPM</a:t>
                      </a: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US" sz="2400" kern="140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2400" kern="14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/HR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PSI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</a:rPr>
                        <a:t>bar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2743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K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>
                      <a:noFill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2.25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57.2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95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3258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</a:t>
                      </a: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21.5</a:t>
                      </a: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3000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206.8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2743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M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>
                      <a:noFill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2.13</a:t>
                      </a:r>
                      <a:endParaRPr lang="en-US" sz="2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54.0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85</a:t>
                      </a:r>
                      <a:endParaRPr lang="en-US" sz="2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2915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</a:t>
                      </a: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</a:t>
                      </a: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3500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241.3</a:t>
                      </a:r>
                      <a:endParaRPr lang="en-US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41" marR="29041" marT="9525" marB="0" anchor="ctr">
                    <a:lnL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333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542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3E0A04-0E68-4CA5-8E2D-4C2B8D11F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3" t="13865" r="3170" b="3962"/>
          <a:stretch/>
        </p:blipFill>
        <p:spPr>
          <a:xfrm>
            <a:off x="152400" y="2057400"/>
            <a:ext cx="8743541" cy="4075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32581B-B84D-4598-AFFA-16DB35C48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88" y="3429000"/>
            <a:ext cx="3326012" cy="1570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305AC-32B4-4288-8CF8-5B9E505E1A53}"/>
              </a:ext>
            </a:extLst>
          </p:cNvPr>
          <p:cNvSpPr txBox="1"/>
          <p:nvPr/>
        </p:nvSpPr>
        <p:spPr>
          <a:xfrm>
            <a:off x="304800" y="2286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T200 value creating advantages</a:t>
            </a:r>
          </a:p>
        </p:txBody>
      </p:sp>
    </p:spTree>
    <p:extLst>
      <p:ext uri="{BB962C8B-B14F-4D97-AF65-F5344CB8AC3E}">
        <p14:creationId xmlns:p14="http://schemas.microsoft.com/office/powerpoint/2010/main" val="1862356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95CD4-2478-49AC-BCEF-52A7059E8AAF}"/>
              </a:ext>
            </a:extLst>
          </p:cNvPr>
          <p:cNvSpPr/>
          <p:nvPr/>
        </p:nvSpPr>
        <p:spPr>
          <a:xfrm>
            <a:off x="76200" y="152400"/>
            <a:ext cx="8892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Elimination of Packing and Seal Maintenance 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8F959-0AA6-497D-9A24-355DAFC6397B}"/>
              </a:ext>
            </a:extLst>
          </p:cNvPr>
          <p:cNvSpPr txBox="1">
            <a:spLocks/>
          </p:cNvSpPr>
          <p:nvPr/>
        </p:nvSpPr>
        <p:spPr>
          <a:xfrm>
            <a:off x="6250675" y="1140076"/>
            <a:ext cx="5331725" cy="171230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Plunger Pumps</a:t>
            </a:r>
            <a:endParaRPr lang="en-GB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ctr">
              <a:buNone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packing &amp; seals which require regular maintenance</a:t>
            </a:r>
            <a:endParaRPr lang="en-GB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" indent="0" algn="ctr">
              <a:buFont typeface="Arial" pitchFamily="34" charset="0"/>
              <a:buNone/>
            </a:pP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lunger pump.AVI">
            <a:hlinkClick r:id="" action="ppaction://media"/>
            <a:extLst>
              <a:ext uri="{FF2B5EF4-FFF2-40B4-BE49-F238E27FC236}">
                <a16:creationId xmlns:a16="http://schemas.microsoft.com/office/drawing/2014/main" id="{8BCAE5C6-53D1-48EA-A60B-CDAA28CB0F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8688" y="2667276"/>
            <a:ext cx="4663712" cy="339491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C2D90C-89F9-44F3-84EF-A2C2CEBAA1C1}"/>
              </a:ext>
            </a:extLst>
          </p:cNvPr>
          <p:cNvSpPr txBox="1">
            <a:spLocks/>
          </p:cNvSpPr>
          <p:nvPr/>
        </p:nvSpPr>
        <p:spPr>
          <a:xfrm>
            <a:off x="709858" y="1181020"/>
            <a:ext cx="5098281" cy="12241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T200 Series</a:t>
            </a:r>
            <a:r>
              <a:rPr lang="en-GB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lvl="1" indent="0" algn="ctr">
              <a:buNone/>
            </a:pP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 no packing or seals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9E48A-864E-4893-88A7-299CE0380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57" y="2405154"/>
            <a:ext cx="5240567" cy="37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3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95CD4-2478-49AC-BCEF-52A7059E8AAF}"/>
              </a:ext>
            </a:extLst>
          </p:cNvPr>
          <p:cNvSpPr/>
          <p:nvPr/>
        </p:nvSpPr>
        <p:spPr>
          <a:xfrm>
            <a:off x="76200" y="152400"/>
            <a:ext cx="85241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Elimination of Plunger Lubrication – Cost #1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986C0-7177-4837-8592-67C14C72DA4B}"/>
              </a:ext>
            </a:extLst>
          </p:cNvPr>
          <p:cNvSpPr txBox="1">
            <a:spLocks/>
          </p:cNvSpPr>
          <p:nvPr/>
        </p:nvSpPr>
        <p:spPr>
          <a:xfrm>
            <a:off x="6056325" y="1167278"/>
            <a:ext cx="5526076" cy="16714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Plunger Pumps</a:t>
            </a:r>
            <a:endParaRPr lang="en-GB" sz="28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Require accessory lubricators add cost to each pump</a:t>
            </a:r>
            <a:endParaRPr lang="en-GB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7DAD10-714C-4C22-B735-728EDCC8861D}"/>
              </a:ext>
            </a:extLst>
          </p:cNvPr>
          <p:cNvSpPr txBox="1">
            <a:spLocks/>
          </p:cNvSpPr>
          <p:nvPr/>
        </p:nvSpPr>
        <p:spPr>
          <a:xfrm>
            <a:off x="60409" y="1167279"/>
            <a:ext cx="5995915" cy="20815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T200 Series</a:t>
            </a:r>
            <a:endParaRPr lang="en-GB" sz="28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ctr">
              <a:buNone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Plungers do not contact the process liquid, they are immersed in lubricating oil and require no accessory lubricators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ACCB4-5F4B-4C65-98E8-E3D0BEE45A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4" t="29203" r="2174" b="18920"/>
          <a:stretch/>
        </p:blipFill>
        <p:spPr>
          <a:xfrm>
            <a:off x="7052631" y="2647666"/>
            <a:ext cx="3672409" cy="3370997"/>
          </a:xfrm>
          <a:prstGeom prst="rect">
            <a:avLst/>
          </a:prstGeom>
        </p:spPr>
      </p:pic>
      <p:cxnSp>
        <p:nvCxnSpPr>
          <p:cNvPr id="6" name="Curved Connector 12">
            <a:extLst>
              <a:ext uri="{FF2B5EF4-FFF2-40B4-BE49-F238E27FC236}">
                <a16:creationId xmlns:a16="http://schemas.microsoft.com/office/drawing/2014/main" id="{ED614185-4C67-48F0-871C-E65E0597085E}"/>
              </a:ext>
            </a:extLst>
          </p:cNvPr>
          <p:cNvCxnSpPr/>
          <p:nvPr/>
        </p:nvCxnSpPr>
        <p:spPr>
          <a:xfrm flipH="1">
            <a:off x="9086472" y="2003006"/>
            <a:ext cx="2345801" cy="1403114"/>
          </a:xfrm>
          <a:prstGeom prst="curvedConnector3">
            <a:avLst>
              <a:gd name="adj1" fmla="val -9745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>
            <a:extLst>
              <a:ext uri="{FF2B5EF4-FFF2-40B4-BE49-F238E27FC236}">
                <a16:creationId xmlns:a16="http://schemas.microsoft.com/office/drawing/2014/main" id="{96776183-5286-4582-AA8D-EDA4ADF9DF0A}"/>
              </a:ext>
            </a:extLst>
          </p:cNvPr>
          <p:cNvCxnSpPr/>
          <p:nvPr/>
        </p:nvCxnSpPr>
        <p:spPr>
          <a:xfrm flipH="1">
            <a:off x="9086472" y="2003006"/>
            <a:ext cx="2345801" cy="2623585"/>
          </a:xfrm>
          <a:prstGeom prst="curvedConnector4">
            <a:avLst>
              <a:gd name="adj1" fmla="val -9745"/>
              <a:gd name="adj2" fmla="val 79972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14">
            <a:extLst>
              <a:ext uri="{FF2B5EF4-FFF2-40B4-BE49-F238E27FC236}">
                <a16:creationId xmlns:a16="http://schemas.microsoft.com/office/drawing/2014/main" id="{130D7585-E8F2-49D6-8CEF-6B7AD3789969}"/>
              </a:ext>
            </a:extLst>
          </p:cNvPr>
          <p:cNvCxnSpPr/>
          <p:nvPr/>
        </p:nvCxnSpPr>
        <p:spPr>
          <a:xfrm flipH="1">
            <a:off x="8789156" y="2003006"/>
            <a:ext cx="2643117" cy="3415155"/>
          </a:xfrm>
          <a:prstGeom prst="curvedConnector4">
            <a:avLst>
              <a:gd name="adj1" fmla="val -8649"/>
              <a:gd name="adj2" fmla="val 86213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883082C-BF58-4F8D-A349-B66684F3E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35" y="2968873"/>
            <a:ext cx="4977416" cy="260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54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95CD4-2478-49AC-BCEF-52A7059E8AAF}"/>
              </a:ext>
            </a:extLst>
          </p:cNvPr>
          <p:cNvSpPr/>
          <p:nvPr/>
        </p:nvSpPr>
        <p:spPr>
          <a:xfrm>
            <a:off x="76200" y="152400"/>
            <a:ext cx="85241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Elimination of Plunger Lubrication – Cost #2</a:t>
            </a:r>
            <a:endParaRPr lang="en-GB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FE37DB-DCF3-4BFD-AB82-C0ABADC1DD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4" t="27478" r="2174" b="16007"/>
          <a:stretch/>
        </p:blipFill>
        <p:spPr>
          <a:xfrm>
            <a:off x="1748642" y="2292152"/>
            <a:ext cx="3874235" cy="38742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F041D4-CB94-470B-816F-3C9F7D598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35" y="1278938"/>
            <a:ext cx="2749189" cy="48874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362535-459B-4FBD-9787-4D43536E0D1C}"/>
              </a:ext>
            </a:extLst>
          </p:cNvPr>
          <p:cNvSpPr/>
          <p:nvPr/>
        </p:nvSpPr>
        <p:spPr>
          <a:xfrm>
            <a:off x="688205" y="1140840"/>
            <a:ext cx="6620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Elimination of lubricant installation, material &amp; maintenance, cost</a:t>
            </a:r>
          </a:p>
        </p:txBody>
      </p:sp>
      <p:sp>
        <p:nvSpPr>
          <p:cNvPr id="13" name="Multiply 19">
            <a:extLst>
              <a:ext uri="{FF2B5EF4-FFF2-40B4-BE49-F238E27FC236}">
                <a16:creationId xmlns:a16="http://schemas.microsoft.com/office/drawing/2014/main" id="{03176698-CCE9-4C75-ACF5-B4DE58839A88}"/>
              </a:ext>
            </a:extLst>
          </p:cNvPr>
          <p:cNvSpPr/>
          <p:nvPr/>
        </p:nvSpPr>
        <p:spPr>
          <a:xfrm>
            <a:off x="4348968" y="1453771"/>
            <a:ext cx="5610077" cy="5404229"/>
          </a:xfrm>
          <a:prstGeom prst="mathMultiply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640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95CD4-2478-49AC-BCEF-52A7059E8AAF}"/>
              </a:ext>
            </a:extLst>
          </p:cNvPr>
          <p:cNvSpPr/>
          <p:nvPr/>
        </p:nvSpPr>
        <p:spPr>
          <a:xfrm>
            <a:off x="76200" y="152400"/>
            <a:ext cx="85241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Elimination of Plunger Lubrication – Cost #3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00C0BD-9E7F-4C49-B841-8EDAC9050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4" t="27478" r="2174" b="16007"/>
          <a:stretch/>
        </p:blipFill>
        <p:spPr>
          <a:xfrm>
            <a:off x="498463" y="2722429"/>
            <a:ext cx="3224342" cy="3224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7C36DB-09CC-46DD-81CF-D2A08D4EF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039" y="2249234"/>
            <a:ext cx="2087860" cy="37117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A7FBBC6-029F-4F57-85AF-D778DD5CAEE6}"/>
              </a:ext>
            </a:extLst>
          </p:cNvPr>
          <p:cNvGrpSpPr/>
          <p:nvPr/>
        </p:nvGrpSpPr>
        <p:grpSpPr>
          <a:xfrm>
            <a:off x="3975669" y="2444940"/>
            <a:ext cx="6991722" cy="4138206"/>
            <a:chOff x="3635896" y="4211241"/>
            <a:chExt cx="4968675" cy="270553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2EAFD2-0B3F-463B-A634-F02AAAE4C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6" y="4390939"/>
              <a:ext cx="3767731" cy="211934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5" name="Multiply 12">
              <a:extLst>
                <a:ext uri="{FF2B5EF4-FFF2-40B4-BE49-F238E27FC236}">
                  <a16:creationId xmlns:a16="http://schemas.microsoft.com/office/drawing/2014/main" id="{4D818C63-7BF7-4A2A-96C7-B33D3DECCCD9}"/>
                </a:ext>
              </a:extLst>
            </p:cNvPr>
            <p:cNvSpPr/>
            <p:nvPr/>
          </p:nvSpPr>
          <p:spPr>
            <a:xfrm>
              <a:off x="5669166" y="4211241"/>
              <a:ext cx="2935405" cy="2705533"/>
            </a:xfrm>
            <a:prstGeom prst="mathMultiply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E478A8F-3706-4B01-9B03-48DD066306DE}"/>
              </a:ext>
            </a:extLst>
          </p:cNvPr>
          <p:cNvSpPr/>
          <p:nvPr/>
        </p:nvSpPr>
        <p:spPr>
          <a:xfrm>
            <a:off x="205203" y="1175041"/>
            <a:ext cx="78761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Elimination of lubricant disposal costs, installation and maintenance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906C98-1788-43C8-9C4D-90F4CA22FCA5}"/>
              </a:ext>
            </a:extLst>
          </p:cNvPr>
          <p:cNvSpPr txBox="1"/>
          <p:nvPr/>
        </p:nvSpPr>
        <p:spPr>
          <a:xfrm>
            <a:off x="4604963" y="2285971"/>
            <a:ext cx="4274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Underground lubricant disposal tank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8F3660-9F4C-4DF8-95F0-FCE5C1E0647E}"/>
              </a:ext>
            </a:extLst>
          </p:cNvPr>
          <p:cNvSpPr txBox="1"/>
          <p:nvPr/>
        </p:nvSpPr>
        <p:spPr>
          <a:xfrm>
            <a:off x="9268204" y="1794195"/>
            <a:ext cx="231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Pump lubricant drain</a:t>
            </a:r>
          </a:p>
        </p:txBody>
      </p:sp>
      <p:sp>
        <p:nvSpPr>
          <p:cNvPr id="19" name="Multiply 16">
            <a:extLst>
              <a:ext uri="{FF2B5EF4-FFF2-40B4-BE49-F238E27FC236}">
                <a16:creationId xmlns:a16="http://schemas.microsoft.com/office/drawing/2014/main" id="{D3E49CE0-A3FD-45FB-BB28-739B24B752FC}"/>
              </a:ext>
            </a:extLst>
          </p:cNvPr>
          <p:cNvSpPr/>
          <p:nvPr/>
        </p:nvSpPr>
        <p:spPr>
          <a:xfrm>
            <a:off x="1856381" y="2417095"/>
            <a:ext cx="4130585" cy="4138206"/>
          </a:xfrm>
          <a:prstGeom prst="mathMultiply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109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95CD4-2478-49AC-BCEF-52A7059E8AAF}"/>
              </a:ext>
            </a:extLst>
          </p:cNvPr>
          <p:cNvSpPr/>
          <p:nvPr/>
        </p:nvSpPr>
        <p:spPr>
          <a:xfrm>
            <a:off x="76200" y="152400"/>
            <a:ext cx="4839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Can Run Dry Indefinitely</a:t>
            </a:r>
            <a:endParaRPr lang="en-GB" sz="3600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1DE4371-62B1-4045-8878-1090962C4677}"/>
              </a:ext>
            </a:extLst>
          </p:cNvPr>
          <p:cNvSpPr txBox="1">
            <a:spLocks/>
          </p:cNvSpPr>
          <p:nvPr/>
        </p:nvSpPr>
        <p:spPr>
          <a:xfrm>
            <a:off x="468930" y="1223794"/>
            <a:ext cx="5044765" cy="4644743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ysClr val="windowText" lastClr="000000"/>
                </a:solidFill>
              </a:rPr>
              <a:t>Running the T200 series without liquid in the pump will not damage it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ysClr val="windowText" lastClr="000000"/>
                </a:solidFill>
              </a:rPr>
              <a:t>This can be done for ever!!!!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ysClr val="windowText" lastClr="000000"/>
                </a:solidFill>
              </a:rPr>
              <a:t>If operators starve the pump by mistake no damage will occur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7FE171-DF60-4BD6-A0FF-8554576AB5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12354" b="4723"/>
          <a:stretch/>
        </p:blipFill>
        <p:spPr>
          <a:xfrm>
            <a:off x="5943600" y="914400"/>
            <a:ext cx="5954782" cy="3811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FEAEA9-6E43-4049-A08B-B6BC9A68D245}"/>
              </a:ext>
            </a:extLst>
          </p:cNvPr>
          <p:cNvSpPr txBox="1"/>
          <p:nvPr/>
        </p:nvSpPr>
        <p:spPr>
          <a:xfrm>
            <a:off x="5943600" y="4876800"/>
            <a:ext cx="5694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Tanker unloading, every chance for pump to run dry!!</a:t>
            </a:r>
          </a:p>
        </p:txBody>
      </p:sp>
    </p:spTree>
    <p:extLst>
      <p:ext uri="{BB962C8B-B14F-4D97-AF65-F5344CB8AC3E}">
        <p14:creationId xmlns:p14="http://schemas.microsoft.com/office/powerpoint/2010/main" val="121337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95CD4-2478-49AC-BCEF-52A7059E8AAF}"/>
              </a:ext>
            </a:extLst>
          </p:cNvPr>
          <p:cNvSpPr/>
          <p:nvPr/>
        </p:nvSpPr>
        <p:spPr>
          <a:xfrm>
            <a:off x="76200" y="152400"/>
            <a:ext cx="5222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Reduced Installation Costs</a:t>
            </a:r>
            <a:endParaRPr lang="en-GB" sz="3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5604B9-367D-4DE0-B100-88D7435C19CB}"/>
              </a:ext>
            </a:extLst>
          </p:cNvPr>
          <p:cNvSpPr txBox="1">
            <a:spLocks/>
          </p:cNvSpPr>
          <p:nvPr/>
        </p:nvSpPr>
        <p:spPr>
          <a:xfrm>
            <a:off x="2096365" y="4956535"/>
            <a:ext cx="7999269" cy="11521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T200 Series pump can self prime and even operate with suction lift  inlet conditions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B87A30-6B27-487B-842E-2BAC7FA463EA}"/>
              </a:ext>
            </a:extLst>
          </p:cNvPr>
          <p:cNvSpPr txBox="1">
            <a:spLocks/>
          </p:cNvSpPr>
          <p:nvPr/>
        </p:nvSpPr>
        <p:spPr>
          <a:xfrm>
            <a:off x="609600" y="1252875"/>
            <a:ext cx="4923585" cy="13172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T200 Series</a:t>
            </a:r>
            <a:endParaRPr lang="en-GB" sz="28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GB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Simple inlet design - Minimal filtration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1B33BA-4FB4-4D99-AAB2-43A4793F712B}"/>
              </a:ext>
            </a:extLst>
          </p:cNvPr>
          <p:cNvSpPr txBox="1">
            <a:spLocks/>
          </p:cNvSpPr>
          <p:nvPr/>
        </p:nvSpPr>
        <p:spPr>
          <a:xfrm>
            <a:off x="6191534" y="1266944"/>
            <a:ext cx="5390866" cy="158627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Plunger pumps</a:t>
            </a:r>
            <a:r>
              <a:rPr lang="en-GB" sz="4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" indent="0" algn="ctr">
              <a:buFont typeface="Arial" pitchFamily="34" charset="0"/>
              <a:buNone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Often require the additional cost of a centrifugal feed pump and fine filtration to protect seals and packing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0DFC70-EC63-453D-BBF3-27A8D1CD84C0}"/>
              </a:ext>
            </a:extLst>
          </p:cNvPr>
          <p:cNvGrpSpPr/>
          <p:nvPr/>
        </p:nvGrpSpPr>
        <p:grpSpPr>
          <a:xfrm>
            <a:off x="6799679" y="3204945"/>
            <a:ext cx="4174576" cy="1577862"/>
            <a:chOff x="5148064" y="3324795"/>
            <a:chExt cx="2988332" cy="101327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1A27C6B-470F-4065-9A59-4583AE73C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3429000"/>
              <a:ext cx="447675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69CCBC75-E9D4-446E-85C9-48DACBC9CB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3356992"/>
              <a:ext cx="876300" cy="98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11B4F05-B205-4FD4-84BD-62CCE4EC7E2C}"/>
                </a:ext>
              </a:extLst>
            </p:cNvPr>
            <p:cNvCxnSpPr/>
            <p:nvPr/>
          </p:nvCxnSpPr>
          <p:spPr>
            <a:xfrm>
              <a:off x="5148064" y="3580796"/>
              <a:ext cx="828092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220DD6E-E6CB-4357-9145-78D2A3CECAAD}"/>
                </a:ext>
              </a:extLst>
            </p:cNvPr>
            <p:cNvCxnSpPr/>
            <p:nvPr/>
          </p:nvCxnSpPr>
          <p:spPr>
            <a:xfrm>
              <a:off x="7308304" y="3501008"/>
              <a:ext cx="828092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5" descr="http://www.patchn.com/images/articles/fluidpower/hydsym647.gif">
              <a:extLst>
                <a:ext uri="{FF2B5EF4-FFF2-40B4-BE49-F238E27FC236}">
                  <a16:creationId xmlns:a16="http://schemas.microsoft.com/office/drawing/2014/main" id="{0B3FECE9-7773-47D1-947C-B72E57FE6C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8" r="15878"/>
            <a:stretch/>
          </p:blipFill>
          <p:spPr bwMode="auto">
            <a:xfrm>
              <a:off x="6370476" y="3324795"/>
              <a:ext cx="468000" cy="352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C7125A-3AB1-4C9B-9492-8A829869F9CE}"/>
              </a:ext>
            </a:extLst>
          </p:cNvPr>
          <p:cNvGrpSpPr/>
          <p:nvPr/>
        </p:nvGrpSpPr>
        <p:grpSpPr>
          <a:xfrm>
            <a:off x="1497464" y="3129478"/>
            <a:ext cx="3416949" cy="1698484"/>
            <a:chOff x="1318375" y="3339668"/>
            <a:chExt cx="2425533" cy="1025436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FC6DE185-4F5B-4B82-988B-6BC6154B9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3384029"/>
              <a:ext cx="876300" cy="98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62B7EF-B5EF-41A7-BF6F-798754857B2F}"/>
                </a:ext>
              </a:extLst>
            </p:cNvPr>
            <p:cNvCxnSpPr/>
            <p:nvPr/>
          </p:nvCxnSpPr>
          <p:spPr>
            <a:xfrm>
              <a:off x="2915816" y="3501008"/>
              <a:ext cx="828092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5" descr="http://www.patchn.com/images/articles/fluidpower/hydsym647.gif">
              <a:extLst>
                <a:ext uri="{FF2B5EF4-FFF2-40B4-BE49-F238E27FC236}">
                  <a16:creationId xmlns:a16="http://schemas.microsoft.com/office/drawing/2014/main" id="{93CDB4D8-95B6-4C3E-AE26-B3A2521026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8" r="15878"/>
            <a:stretch/>
          </p:blipFill>
          <p:spPr bwMode="auto">
            <a:xfrm>
              <a:off x="2033744" y="3339668"/>
              <a:ext cx="468000" cy="352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FC6B280-DD0F-4F53-B8AB-023A399DA38B}"/>
                </a:ext>
              </a:extLst>
            </p:cNvPr>
            <p:cNvCxnSpPr/>
            <p:nvPr/>
          </p:nvCxnSpPr>
          <p:spPr>
            <a:xfrm flipV="1">
              <a:off x="1547664" y="3502453"/>
              <a:ext cx="486080" cy="1342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F1E50ED-EF35-4E5F-9A95-0309DA3ED526}"/>
                </a:ext>
              </a:extLst>
            </p:cNvPr>
            <p:cNvCxnSpPr/>
            <p:nvPr/>
          </p:nvCxnSpPr>
          <p:spPr>
            <a:xfrm>
              <a:off x="1547664" y="3515881"/>
              <a:ext cx="0" cy="561191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A56A4DC-5D64-4DA3-85EE-5201DA83F7D4}"/>
                </a:ext>
              </a:extLst>
            </p:cNvPr>
            <p:cNvCxnSpPr/>
            <p:nvPr/>
          </p:nvCxnSpPr>
          <p:spPr>
            <a:xfrm>
              <a:off x="1318375" y="4293096"/>
              <a:ext cx="585052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2F59C4C-EC79-4E5B-B940-27C2279A8DC3}"/>
                </a:ext>
              </a:extLst>
            </p:cNvPr>
            <p:cNvCxnSpPr/>
            <p:nvPr/>
          </p:nvCxnSpPr>
          <p:spPr>
            <a:xfrm flipV="1">
              <a:off x="1331640" y="3681705"/>
              <a:ext cx="0" cy="611391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C085421-7F05-44A7-9C9C-668985711E52}"/>
                </a:ext>
              </a:extLst>
            </p:cNvPr>
            <p:cNvCxnSpPr/>
            <p:nvPr/>
          </p:nvCxnSpPr>
          <p:spPr>
            <a:xfrm flipV="1">
              <a:off x="1903427" y="3692094"/>
              <a:ext cx="0" cy="611391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CD962991-1AD2-49F5-9E44-D4C66F5FDD4E}"/>
                </a:ext>
              </a:extLst>
            </p:cNvPr>
            <p:cNvSpPr/>
            <p:nvPr/>
          </p:nvSpPr>
          <p:spPr>
            <a:xfrm>
              <a:off x="1339273" y="3768436"/>
              <a:ext cx="563418" cy="55444"/>
            </a:xfrm>
            <a:custGeom>
              <a:avLst/>
              <a:gdLst>
                <a:gd name="connsiteX0" fmla="*/ 0 w 563418"/>
                <a:gd name="connsiteY0" fmla="*/ 55419 h 55444"/>
                <a:gd name="connsiteX1" fmla="*/ 83127 w 563418"/>
                <a:gd name="connsiteY1" fmla="*/ 9237 h 55444"/>
                <a:gd name="connsiteX2" fmla="*/ 184727 w 563418"/>
                <a:gd name="connsiteY2" fmla="*/ 0 h 55444"/>
                <a:gd name="connsiteX3" fmla="*/ 221672 w 563418"/>
                <a:gd name="connsiteY3" fmla="*/ 9237 h 55444"/>
                <a:gd name="connsiteX4" fmla="*/ 249382 w 563418"/>
                <a:gd name="connsiteY4" fmla="*/ 27709 h 55444"/>
                <a:gd name="connsiteX5" fmla="*/ 397163 w 563418"/>
                <a:gd name="connsiteY5" fmla="*/ 36946 h 55444"/>
                <a:gd name="connsiteX6" fmla="*/ 498763 w 563418"/>
                <a:gd name="connsiteY6" fmla="*/ 36946 h 55444"/>
                <a:gd name="connsiteX7" fmla="*/ 563418 w 563418"/>
                <a:gd name="connsiteY7" fmla="*/ 46182 h 55444"/>
                <a:gd name="connsiteX8" fmla="*/ 526472 w 563418"/>
                <a:gd name="connsiteY8" fmla="*/ 55419 h 55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418" h="55444">
                  <a:moveTo>
                    <a:pt x="0" y="55419"/>
                  </a:moveTo>
                  <a:cubicBezTo>
                    <a:pt x="6162" y="51722"/>
                    <a:pt x="69873" y="11888"/>
                    <a:pt x="83127" y="9237"/>
                  </a:cubicBezTo>
                  <a:cubicBezTo>
                    <a:pt x="116473" y="2568"/>
                    <a:pt x="150860" y="3079"/>
                    <a:pt x="184727" y="0"/>
                  </a:cubicBezTo>
                  <a:cubicBezTo>
                    <a:pt x="197042" y="3079"/>
                    <a:pt x="210004" y="4237"/>
                    <a:pt x="221672" y="9237"/>
                  </a:cubicBezTo>
                  <a:cubicBezTo>
                    <a:pt x="231875" y="13610"/>
                    <a:pt x="238417" y="25978"/>
                    <a:pt x="249382" y="27709"/>
                  </a:cubicBezTo>
                  <a:cubicBezTo>
                    <a:pt x="298134" y="35407"/>
                    <a:pt x="347903" y="33867"/>
                    <a:pt x="397163" y="36946"/>
                  </a:cubicBezTo>
                  <a:cubicBezTo>
                    <a:pt x="460710" y="58127"/>
                    <a:pt x="383880" y="36946"/>
                    <a:pt x="498763" y="36946"/>
                  </a:cubicBezTo>
                  <a:cubicBezTo>
                    <a:pt x="520533" y="36946"/>
                    <a:pt x="541866" y="43103"/>
                    <a:pt x="563418" y="46182"/>
                  </a:cubicBezTo>
                  <a:cubicBezTo>
                    <a:pt x="532788" y="56393"/>
                    <a:pt x="545445" y="55419"/>
                    <a:pt x="526472" y="5541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174B520-328E-48C4-B6F4-3672A0B2B010}"/>
              </a:ext>
            </a:extLst>
          </p:cNvPr>
          <p:cNvSpPr txBox="1"/>
          <p:nvPr/>
        </p:nvSpPr>
        <p:spPr>
          <a:xfrm>
            <a:off x="753705" y="2557104"/>
            <a:ext cx="500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mesh (841 micron) strainer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D33F91-5C15-4119-A074-425D66444166}"/>
              </a:ext>
            </a:extLst>
          </p:cNvPr>
          <p:cNvSpPr txBox="1"/>
          <p:nvPr/>
        </p:nvSpPr>
        <p:spPr>
          <a:xfrm>
            <a:off x="7533038" y="2621431"/>
            <a:ext cx="3066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micron strainer</a:t>
            </a:r>
          </a:p>
        </p:txBody>
      </p:sp>
    </p:spTree>
    <p:extLst>
      <p:ext uri="{BB962C8B-B14F-4D97-AF65-F5344CB8AC3E}">
        <p14:creationId xmlns:p14="http://schemas.microsoft.com/office/powerpoint/2010/main" val="2492792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95CD4-2478-49AC-BCEF-52A7059E8AAF}"/>
              </a:ext>
            </a:extLst>
          </p:cNvPr>
          <p:cNvSpPr/>
          <p:nvPr/>
        </p:nvSpPr>
        <p:spPr>
          <a:xfrm>
            <a:off x="76200" y="152400"/>
            <a:ext cx="7510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/>
              <a:t>Keeps Pumped Liquid 100% Contained</a:t>
            </a:r>
            <a:endParaRPr lang="en-GB" sz="3600" dirty="0"/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08B52D38-A95F-4D65-9827-8A45F4A40213}"/>
              </a:ext>
            </a:extLst>
          </p:cNvPr>
          <p:cNvSpPr txBox="1">
            <a:spLocks/>
          </p:cNvSpPr>
          <p:nvPr/>
        </p:nvSpPr>
        <p:spPr>
          <a:xfrm>
            <a:off x="152400" y="914400"/>
            <a:ext cx="6456219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kern="0" dirty="0">
                <a:solidFill>
                  <a:sysClr val="windowText" lastClr="000000"/>
                </a:solidFill>
              </a:rPr>
              <a:t>Plunger pumps used in NGL or condensate transfer will leak through Packing and Seals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kern="0" dirty="0">
                <a:solidFill>
                  <a:sysClr val="windowText" lastClr="000000"/>
                </a:solidFill>
              </a:rPr>
              <a:t>Leakage rate increases with time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kern="0" dirty="0">
                <a:solidFill>
                  <a:sysClr val="windowText" lastClr="000000"/>
                </a:solidFill>
              </a:rPr>
              <a:t>These “non-lubricating” liquids cause wear to progress rapidly damaging the pump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kern="0" dirty="0">
                <a:solidFill>
                  <a:sysClr val="windowText" lastClr="000000"/>
                </a:solidFill>
              </a:rPr>
              <a:t>When pumping liquids such as NGLs, the T200 series keeps the NGL 100% contained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kern="0" dirty="0">
                <a:solidFill>
                  <a:sysClr val="windowText" lastClr="000000"/>
                </a:solidFill>
              </a:rPr>
              <a:t>Many 1000’s of the smaller Hydra-Cell pumps have been used pumping NGLs and condensates for many years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3E248CB-AE9A-4C0D-BCAE-A75D57BD2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t="13261" r="7984" b="13127"/>
          <a:stretch/>
        </p:blipFill>
        <p:spPr>
          <a:xfrm>
            <a:off x="6608619" y="1219200"/>
            <a:ext cx="5462731" cy="3771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325616-85BF-4897-95DD-CAE235BB044A}"/>
              </a:ext>
            </a:extLst>
          </p:cNvPr>
          <p:cNvSpPr txBox="1"/>
          <p:nvPr/>
        </p:nvSpPr>
        <p:spPr>
          <a:xfrm>
            <a:off x="6567439" y="5087729"/>
            <a:ext cx="55958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T Series pump on gasoline distribution duty</a:t>
            </a:r>
          </a:p>
          <a:p>
            <a:pPr algn="ctr"/>
            <a:r>
              <a:rPr lang="en-GB" sz="2000" dirty="0"/>
              <a:t>Installed in 2015. As of March 2019 no maintenance</a:t>
            </a:r>
          </a:p>
          <a:p>
            <a:pPr algn="ctr"/>
            <a:r>
              <a:rPr lang="en-GB" sz="2000" dirty="0"/>
              <a:t>Zero environmental damage</a:t>
            </a:r>
          </a:p>
        </p:txBody>
      </p:sp>
    </p:spTree>
    <p:extLst>
      <p:ext uri="{BB962C8B-B14F-4D97-AF65-F5344CB8AC3E}">
        <p14:creationId xmlns:p14="http://schemas.microsoft.com/office/powerpoint/2010/main" val="467212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95CD4-2478-49AC-BCEF-52A7059E8AAF}"/>
              </a:ext>
            </a:extLst>
          </p:cNvPr>
          <p:cNvSpPr/>
          <p:nvPr/>
        </p:nvSpPr>
        <p:spPr>
          <a:xfrm>
            <a:off x="76200" y="152400"/>
            <a:ext cx="6184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/>
              <a:t>Less Frequent Crank Oil Change</a:t>
            </a:r>
            <a:endParaRPr lang="en-GB" sz="3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3FAC02-B5ED-4FE1-A086-54FCD3A2EB91}"/>
              </a:ext>
            </a:extLst>
          </p:cNvPr>
          <p:cNvSpPr txBox="1">
            <a:spLocks/>
          </p:cNvSpPr>
          <p:nvPr/>
        </p:nvSpPr>
        <p:spPr>
          <a:xfrm>
            <a:off x="533400" y="4889511"/>
            <a:ext cx="10972799" cy="137342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T200’s Seal-Less design means that the pumped liquid and crank oil are </a:t>
            </a:r>
            <a:r>
              <a:rPr lang="en-GB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completely separated 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resulting in no contamination of the crank oil and much longer periods before changing.</a:t>
            </a:r>
            <a:endParaRPr lang="en-GB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D640F9-FE56-4DBD-ADC2-E0B0990872F6}"/>
              </a:ext>
            </a:extLst>
          </p:cNvPr>
          <p:cNvSpPr txBox="1">
            <a:spLocks/>
          </p:cNvSpPr>
          <p:nvPr/>
        </p:nvSpPr>
        <p:spPr>
          <a:xfrm>
            <a:off x="609599" y="901055"/>
            <a:ext cx="10608862" cy="137342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Seals and Packing leak even when new. This results in the pumped liquid contaminating the crank oil requiring frequent changes</a:t>
            </a:r>
            <a:endParaRPr lang="en-GB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E957B2-6AB4-4841-A027-DCD0A56BC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22" r="303" b="15685"/>
          <a:stretch/>
        </p:blipFill>
        <p:spPr>
          <a:xfrm>
            <a:off x="1524000" y="1867039"/>
            <a:ext cx="88870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96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24CC54-72D3-43CD-9A01-DFBBF085C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98" y="717551"/>
            <a:ext cx="12166394" cy="55308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869C58-2989-470E-B4DB-5F9D318F2D31}"/>
              </a:ext>
            </a:extLst>
          </p:cNvPr>
          <p:cNvSpPr txBox="1"/>
          <p:nvPr/>
        </p:nvSpPr>
        <p:spPr>
          <a:xfrm>
            <a:off x="2514600" y="147192"/>
            <a:ext cx="7439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tx2">
                    <a:lumMod val="50000"/>
                  </a:schemeClr>
                </a:solidFill>
              </a:rPr>
              <a:t>Extending the Successful T &amp; Q series</a:t>
            </a:r>
          </a:p>
          <a:p>
            <a:pPr algn="ctr"/>
            <a:r>
              <a:rPr lang="en-GB" sz="3200" b="1" dirty="0">
                <a:solidFill>
                  <a:schemeClr val="tx2">
                    <a:lumMod val="50000"/>
                  </a:schemeClr>
                </a:solidFill>
              </a:rPr>
              <a:t>Seal free, Packing free 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</a:rPr>
              <a:t>product range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0F319-5D06-40B6-8E01-B6DD41F7B7D0}"/>
              </a:ext>
            </a:extLst>
          </p:cNvPr>
          <p:cNvSpPr txBox="1"/>
          <p:nvPr/>
        </p:nvSpPr>
        <p:spPr>
          <a:xfrm>
            <a:off x="304800" y="4343400"/>
            <a:ext cx="101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T100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D1C70B-979C-461D-AEEA-5541F77D5882}"/>
              </a:ext>
            </a:extLst>
          </p:cNvPr>
          <p:cNvSpPr txBox="1"/>
          <p:nvPr/>
        </p:nvSpPr>
        <p:spPr>
          <a:xfrm>
            <a:off x="3276600" y="5029200"/>
            <a:ext cx="1085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Q155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8642C-9F14-4C84-8BEA-CC4A0FA99DA0}"/>
              </a:ext>
            </a:extLst>
          </p:cNvPr>
          <p:cNvSpPr txBox="1"/>
          <p:nvPr/>
        </p:nvSpPr>
        <p:spPr>
          <a:xfrm>
            <a:off x="9753600" y="1776294"/>
            <a:ext cx="101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T200</a:t>
            </a:r>
          </a:p>
        </p:txBody>
      </p:sp>
    </p:spTree>
    <p:extLst>
      <p:ext uri="{BB962C8B-B14F-4D97-AF65-F5344CB8AC3E}">
        <p14:creationId xmlns:p14="http://schemas.microsoft.com/office/powerpoint/2010/main" val="1403552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95CD4-2478-49AC-BCEF-52A7059E8AAF}"/>
              </a:ext>
            </a:extLst>
          </p:cNvPr>
          <p:cNvSpPr/>
          <p:nvPr/>
        </p:nvSpPr>
        <p:spPr>
          <a:xfrm>
            <a:off x="76200" y="152400"/>
            <a:ext cx="6745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/>
              <a:t>3-Year Operating Cost Comparison</a:t>
            </a:r>
            <a:endParaRPr lang="en-GB" sz="3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E61563-4249-4142-859B-07044DF2F528}"/>
              </a:ext>
            </a:extLst>
          </p:cNvPr>
          <p:cNvSpPr txBox="1">
            <a:spLocks/>
          </p:cNvSpPr>
          <p:nvPr/>
        </p:nvSpPr>
        <p:spPr>
          <a:xfrm>
            <a:off x="2169911" y="1157551"/>
            <a:ext cx="7863054" cy="717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Application:</a:t>
            </a:r>
            <a:r>
              <a:rPr lang="en-GB" sz="3200" b="0" dirty="0"/>
              <a:t>	Produced Water Re-Injection</a:t>
            </a:r>
          </a:p>
          <a:p>
            <a:r>
              <a:rPr lang="en-GB" sz="3200" dirty="0"/>
              <a:t>Location:	          </a:t>
            </a:r>
            <a:r>
              <a:rPr lang="en-GB" sz="3200" b="0" dirty="0"/>
              <a:t>Addison Texas 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57F23-F4C3-4CE6-B8D4-3966039F0D3E}"/>
              </a:ext>
            </a:extLst>
          </p:cNvPr>
          <p:cNvSpPr txBox="1"/>
          <p:nvPr/>
        </p:nvSpPr>
        <p:spPr>
          <a:xfrm>
            <a:off x="2762872" y="5296237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Hydra-Cell T100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53999-8FF4-46B5-B470-56C67D0FF897}"/>
              </a:ext>
            </a:extLst>
          </p:cNvPr>
          <p:cNvSpPr txBox="1"/>
          <p:nvPr/>
        </p:nvSpPr>
        <p:spPr>
          <a:xfrm>
            <a:off x="7217330" y="5295784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Plunger Pump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74AA5-96C2-4572-A504-C9AA9CFE8A5E}"/>
              </a:ext>
            </a:extLst>
          </p:cNvPr>
          <p:cNvSpPr txBox="1"/>
          <p:nvPr/>
        </p:nvSpPr>
        <p:spPr>
          <a:xfrm>
            <a:off x="723016" y="5832770"/>
            <a:ext cx="10859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 following slide shows a breakdown of operating costs comparing the T100 pump to a plunger pump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D8E801-ECD5-408F-9177-7963BB15E2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333" y="2234233"/>
            <a:ext cx="3995936" cy="2996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B13817-3DAF-4530-84D3-7CC343FEB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861" y="2223964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03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99D6FF2-4839-4DAA-8F30-A801BD07E8AE}"/>
              </a:ext>
            </a:extLst>
          </p:cNvPr>
          <p:cNvSpPr txBox="1">
            <a:spLocks/>
          </p:cNvSpPr>
          <p:nvPr/>
        </p:nvSpPr>
        <p:spPr>
          <a:xfrm>
            <a:off x="609600" y="159313"/>
            <a:ext cx="10972800" cy="962026"/>
          </a:xfrm>
          <a:prstGeom prst="rect">
            <a:avLst/>
          </a:prstGeom>
        </p:spPr>
        <p:txBody>
          <a:bodyPr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i="1" kern="0">
                <a:solidFill>
                  <a:sysClr val="windowText" lastClr="000000"/>
                </a:solidFill>
              </a:rPr>
              <a:t>T &amp; Q Series Advantages</a:t>
            </a:r>
            <a:br>
              <a:rPr lang="en-US" b="1" i="1" kern="0">
                <a:solidFill>
                  <a:sysClr val="windowText" lastClr="000000"/>
                </a:solidFill>
              </a:rPr>
            </a:br>
            <a:r>
              <a:rPr lang="en-US" sz="3100" b="1" i="1" kern="0">
                <a:solidFill>
                  <a:sysClr val="windowText" lastClr="000000"/>
                </a:solidFill>
              </a:rPr>
              <a:t>3-Year Life Cycle Cost Comparison</a:t>
            </a:r>
            <a:endParaRPr lang="en-US" sz="3100" b="1" i="1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23A4E727-520F-409E-B91D-BD453FF34E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5673765"/>
              </p:ext>
            </p:extLst>
          </p:nvPr>
        </p:nvGraphicFramePr>
        <p:xfrm>
          <a:off x="609600" y="159315"/>
          <a:ext cx="11077185" cy="5327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2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2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2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92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Attributes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Hydra-Cell T 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Plunger Pump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852">
                <a:tc>
                  <a:txBody>
                    <a:bodyPr/>
                    <a:lstStyle/>
                    <a:p>
                      <a:r>
                        <a:rPr lang="en-GB" sz="2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Crank Oil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Frequency:                     Every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 months</a:t>
                      </a:r>
                      <a:endParaRPr lang="en-GB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Material Cost: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$155</a:t>
                      </a: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Labour Cost: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0.5 hours  x $50 = $25</a:t>
                      </a: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Cost: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$2,160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for 3 years</a:t>
                      </a:r>
                      <a:endParaRPr lang="en-GB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Frequency: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Every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 months</a:t>
                      </a:r>
                      <a:endParaRPr lang="en-GB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Material Cost: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$155</a:t>
                      </a: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Labour Cost: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0.5 hours  x $50 = $25</a:t>
                      </a: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Cost: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$2,160 for 3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852">
                <a:tc>
                  <a:txBody>
                    <a:bodyPr/>
                    <a:lstStyle/>
                    <a:p>
                      <a:r>
                        <a:rPr lang="en-GB" sz="2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Packing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 packing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Frequency: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per month</a:t>
                      </a: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Material Cost: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$600</a:t>
                      </a: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Labour Cost: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4 hours  x $50 = $200</a:t>
                      </a:r>
                    </a:p>
                    <a:p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Cost:                      $28,800 for 3 years</a:t>
                      </a:r>
                      <a:endParaRPr lang="en-GB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852">
                <a:tc>
                  <a:txBody>
                    <a:bodyPr/>
                    <a:lstStyle/>
                    <a:p>
                      <a:r>
                        <a:rPr lang="en-GB" sz="2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Plunger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Plunger does not sit in process liquid. </a:t>
                      </a: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 Plunger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change required in 3 years.</a:t>
                      </a:r>
                    </a:p>
                    <a:p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years plus life</a:t>
                      </a:r>
                      <a:endParaRPr lang="en-GB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Frequency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                    Every year</a:t>
                      </a:r>
                    </a:p>
                    <a:p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Material Cost:                  $4,000</a:t>
                      </a:r>
                    </a:p>
                    <a:p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Labour Cost:                   8 hours x $50 = $400</a:t>
                      </a:r>
                    </a:p>
                    <a:p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Cost:                      $13,200 for 3 years</a:t>
                      </a:r>
                      <a:endParaRPr lang="en-GB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3852">
                <a:tc>
                  <a:txBody>
                    <a:bodyPr/>
                    <a:lstStyle/>
                    <a:p>
                      <a:r>
                        <a:rPr lang="en-GB" sz="2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Valve Set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Frequency: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Every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 years</a:t>
                      </a:r>
                      <a:endParaRPr lang="en-GB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Material Cost: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$1,900</a:t>
                      </a: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Labour Cost: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hours  x $50 = $50</a:t>
                      </a: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Cost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  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$2,925 for 3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Frequency: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Every 1 year</a:t>
                      </a: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Material Cost: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$900</a:t>
                      </a: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Labour Cost: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hours  x $50 = $100</a:t>
                      </a: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Cost: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$3,000 for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 years</a:t>
                      </a:r>
                      <a:endParaRPr lang="en-GB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3852">
                <a:tc>
                  <a:txBody>
                    <a:bodyPr/>
                    <a:lstStyle/>
                    <a:p>
                      <a:r>
                        <a:rPr lang="en-GB" sz="2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Diaphragm</a:t>
                      </a:r>
                      <a:r>
                        <a:rPr lang="en-GB" sz="24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Change</a:t>
                      </a:r>
                      <a:endParaRPr lang="en-GB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Frequency: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Every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 years</a:t>
                      </a:r>
                      <a:endParaRPr lang="en-GB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Material Cost: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$790</a:t>
                      </a: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Labour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Cost: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hours  x $50 = $50</a:t>
                      </a:r>
                    </a:p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Cost:                     </a:t>
                      </a:r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$1260</a:t>
                      </a:r>
                      <a:r>
                        <a:rPr lang="en-GB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for 3 years</a:t>
                      </a:r>
                      <a:endParaRPr lang="en-GB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 diaphragms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907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  <a:r>
                        <a:rPr lang="en-GB" sz="24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Cost 3 years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$6,345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$47,160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358603D-E479-4664-822E-EE90F9A2B0D4}"/>
              </a:ext>
            </a:extLst>
          </p:cNvPr>
          <p:cNvSpPr txBox="1"/>
          <p:nvPr/>
        </p:nvSpPr>
        <p:spPr>
          <a:xfrm>
            <a:off x="609600" y="5635419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customer is extremely happy with the cost reduction and in the process of changing </a:t>
            </a:r>
          </a:p>
          <a:p>
            <a:pPr algn="ctr"/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the plunger pumps for Hydra-Cell T100 pumps.</a:t>
            </a:r>
          </a:p>
        </p:txBody>
      </p:sp>
    </p:spTree>
    <p:extLst>
      <p:ext uri="{BB962C8B-B14F-4D97-AF65-F5344CB8AC3E}">
        <p14:creationId xmlns:p14="http://schemas.microsoft.com/office/powerpoint/2010/main" val="3696392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3E0A04-0E68-4CA5-8E2D-4C2B8D11F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3" t="13865" r="3170" b="3962"/>
          <a:stretch/>
        </p:blipFill>
        <p:spPr>
          <a:xfrm>
            <a:off x="152400" y="2057400"/>
            <a:ext cx="8743541" cy="4075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32581B-B84D-4598-AFFA-16DB35C48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88" y="3429000"/>
            <a:ext cx="3326012" cy="1570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305AC-32B4-4288-8CF8-5B9E505E1A53}"/>
              </a:ext>
            </a:extLst>
          </p:cNvPr>
          <p:cNvSpPr txBox="1"/>
          <p:nvPr/>
        </p:nvSpPr>
        <p:spPr>
          <a:xfrm>
            <a:off x="304800" y="2286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T200 Hydra-Cell pump      creating value</a:t>
            </a:r>
          </a:p>
        </p:txBody>
      </p:sp>
    </p:spTree>
    <p:extLst>
      <p:ext uri="{BB962C8B-B14F-4D97-AF65-F5344CB8AC3E}">
        <p14:creationId xmlns:p14="http://schemas.microsoft.com/office/powerpoint/2010/main" val="1426088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EC166-D9D2-4069-AFC8-57BA17002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10214617" cy="61277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186626-22B1-4EEB-B614-14201F300F81}"/>
              </a:ext>
            </a:extLst>
          </p:cNvPr>
          <p:cNvSpPr/>
          <p:nvPr/>
        </p:nvSpPr>
        <p:spPr>
          <a:xfrm flipV="1">
            <a:off x="7848600" y="2606675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8B463A-2F84-4314-96BD-D42EEA7C8F15}"/>
              </a:ext>
            </a:extLst>
          </p:cNvPr>
          <p:cNvSpPr txBox="1"/>
          <p:nvPr/>
        </p:nvSpPr>
        <p:spPr>
          <a:xfrm>
            <a:off x="4800600" y="115441"/>
            <a:ext cx="7439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tx2">
                    <a:lumMod val="50000"/>
                  </a:schemeClr>
                </a:solidFill>
              </a:rPr>
              <a:t>Extending the Successful T &amp; Q series</a:t>
            </a:r>
          </a:p>
          <a:p>
            <a:pPr algn="ctr"/>
            <a:r>
              <a:rPr lang="en-GB" sz="3200" b="1" dirty="0">
                <a:solidFill>
                  <a:schemeClr val="tx2">
                    <a:lumMod val="50000"/>
                  </a:schemeClr>
                </a:solidFill>
              </a:rPr>
              <a:t>Seal free, Packing free 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</a:rPr>
              <a:t>product range</a:t>
            </a:r>
          </a:p>
        </p:txBody>
      </p:sp>
    </p:spTree>
    <p:extLst>
      <p:ext uri="{BB962C8B-B14F-4D97-AF65-F5344CB8AC3E}">
        <p14:creationId xmlns:p14="http://schemas.microsoft.com/office/powerpoint/2010/main" val="311016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4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3DA70D-0CC7-41F9-9678-5AFEF41A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228600"/>
            <a:ext cx="12131872" cy="6051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8BA9CF-B84D-4D57-AF3F-E2308AD36873}"/>
              </a:ext>
            </a:extLst>
          </p:cNvPr>
          <p:cNvSpPr txBox="1"/>
          <p:nvPr/>
        </p:nvSpPr>
        <p:spPr>
          <a:xfrm>
            <a:off x="60128" y="152400"/>
            <a:ext cx="6340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Hydraulically balanced diaphragm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F6DAEC-6CBC-4BC7-AF76-AF85A9E5FEFC}"/>
              </a:ext>
            </a:extLst>
          </p:cNvPr>
          <p:cNvSpPr txBox="1"/>
          <p:nvPr/>
        </p:nvSpPr>
        <p:spPr>
          <a:xfrm>
            <a:off x="5888136" y="228600"/>
            <a:ext cx="618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Delivering a Seal free packing free design</a:t>
            </a:r>
          </a:p>
          <a:p>
            <a:endParaRPr lang="en-GB" sz="2800" dirty="0"/>
          </a:p>
          <a:p>
            <a:r>
              <a:rPr lang="en-GB" sz="2800" dirty="0"/>
              <a:t>Lowest cost of ownership</a:t>
            </a:r>
          </a:p>
        </p:txBody>
      </p:sp>
    </p:spTree>
    <p:extLst>
      <p:ext uri="{BB962C8B-B14F-4D97-AF65-F5344CB8AC3E}">
        <p14:creationId xmlns:p14="http://schemas.microsoft.com/office/powerpoint/2010/main" val="3404885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E8BD7F-9F3A-4862-9F2C-FF432D32B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5" y="0"/>
            <a:ext cx="8302328" cy="6229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BB98AE-63AA-42A6-843A-181CA0246A26}"/>
              </a:ext>
            </a:extLst>
          </p:cNvPr>
          <p:cNvSpPr txBox="1"/>
          <p:nvPr/>
        </p:nvSpPr>
        <p:spPr>
          <a:xfrm>
            <a:off x="8534400" y="76200"/>
            <a:ext cx="3385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Intensive field 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A51580-8CF2-43E2-B44E-C043906A3B80}"/>
              </a:ext>
            </a:extLst>
          </p:cNvPr>
          <p:cNvSpPr txBox="1"/>
          <p:nvPr/>
        </p:nvSpPr>
        <p:spPr>
          <a:xfrm>
            <a:off x="8351392" y="533400"/>
            <a:ext cx="3916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 off T200 pumps started February 2018</a:t>
            </a:r>
          </a:p>
          <a:p>
            <a:r>
              <a:rPr lang="en-GB" dirty="0"/>
              <a:t>Running to date (18</a:t>
            </a:r>
            <a:r>
              <a:rPr lang="en-GB" baseline="30000" dirty="0"/>
              <a:t>th</a:t>
            </a:r>
            <a:r>
              <a:rPr lang="en-GB" dirty="0"/>
              <a:t> March 2019)</a:t>
            </a:r>
          </a:p>
          <a:p>
            <a:r>
              <a:rPr lang="en-GB" dirty="0"/>
              <a:t>no maintenance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1060F6-3BA1-4286-B40B-9C8AAFE12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796012"/>
              </p:ext>
            </p:extLst>
          </p:nvPr>
        </p:nvGraphicFramePr>
        <p:xfrm>
          <a:off x="8385735" y="1456730"/>
          <a:ext cx="3683000" cy="4089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2341">
                  <a:extLst>
                    <a:ext uri="{9D8B030D-6E8A-4147-A177-3AD203B41FA5}">
                      <a16:colId xmlns:a16="http://schemas.microsoft.com/office/drawing/2014/main" val="2654853868"/>
                    </a:ext>
                  </a:extLst>
                </a:gridCol>
                <a:gridCol w="2290659">
                  <a:extLst>
                    <a:ext uri="{9D8B030D-6E8A-4147-A177-3AD203B41FA5}">
                      <a16:colId xmlns:a16="http://schemas.microsoft.com/office/drawing/2014/main" val="927916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Power fluid Injection for Jet pump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66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Well produced water &amp;</a:t>
                      </a:r>
                    </a:p>
                    <a:p>
                      <a:r>
                        <a:rPr lang="en-GB" sz="1600" dirty="0"/>
                        <a:t>Crude oil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595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Ambient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 to 50</a:t>
                      </a:r>
                      <a:r>
                        <a:rPr lang="en-GB" sz="1600" baseline="30000" dirty="0"/>
                        <a:t>0</a:t>
                      </a:r>
                      <a:r>
                        <a:rPr lang="en-GB" sz="1600" baseline="0" dirty="0"/>
                        <a:t>C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735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Site 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Unmanned site in desert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036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Inlet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14 bar (200 psi)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927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Discharge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240 bar (3500 psi)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407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Flow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18m</a:t>
                      </a:r>
                      <a:r>
                        <a:rPr lang="en-GB" sz="1600" baseline="30000" dirty="0"/>
                        <a:t>3</a:t>
                      </a:r>
                      <a:r>
                        <a:rPr lang="en-GB" sz="1600" dirty="0"/>
                        <a:t>/hr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095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602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A2174-3140-45EF-A903-D065577392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t="7987" r="6943" b="16936"/>
          <a:stretch/>
        </p:blipFill>
        <p:spPr>
          <a:xfrm flipH="1">
            <a:off x="6533766" y="1828800"/>
            <a:ext cx="5627451" cy="29718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971EA6-42E1-478C-B8D7-59040345ABEB}"/>
              </a:ext>
            </a:extLst>
          </p:cNvPr>
          <p:cNvSpPr txBox="1"/>
          <p:nvPr/>
        </p:nvSpPr>
        <p:spPr>
          <a:xfrm>
            <a:off x="304800" y="2286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Innovative design features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6FA7D3-70FB-43A8-96BE-F0D0A0F38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52247"/>
              </p:ext>
            </p:extLst>
          </p:nvPr>
        </p:nvGraphicFramePr>
        <p:xfrm>
          <a:off x="30782" y="822960"/>
          <a:ext cx="6751018" cy="518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8618">
                  <a:extLst>
                    <a:ext uri="{9D8B030D-6E8A-4147-A177-3AD203B41FA5}">
                      <a16:colId xmlns:a16="http://schemas.microsoft.com/office/drawing/2014/main" val="2875913837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19494845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Advantage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330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/>
                        <a:t>Tri-clamp plunger connection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Disconnect plungers without removing crankshaft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630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/>
                        <a:t>Austempered ductile iron crankshaft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Increased reliability over cast crankshafts at optimum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694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/>
                        <a:t>Spherical rollers with centre main journal bearings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Simple assembly.</a:t>
                      </a:r>
                    </a:p>
                    <a:p>
                      <a:r>
                        <a:rPr lang="en-GB" sz="2200" dirty="0"/>
                        <a:t>No shimming for endplay.</a:t>
                      </a:r>
                    </a:p>
                    <a:p>
                      <a:r>
                        <a:rPr lang="en-GB" sz="2200" dirty="0"/>
                        <a:t>No complicated measurements to align crank with pump casing/feet making motor connection simple and less critical.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406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/>
                        <a:t>Oil flow crossheads</a:t>
                      </a:r>
                    </a:p>
                    <a:p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Run at slower speeds, adds to longer running life before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970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392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971EA6-42E1-478C-B8D7-59040345ABEB}"/>
              </a:ext>
            </a:extLst>
          </p:cNvPr>
          <p:cNvSpPr txBox="1"/>
          <p:nvPr/>
        </p:nvSpPr>
        <p:spPr>
          <a:xfrm>
            <a:off x="304800" y="2286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Innovative design features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A7D4B-0DC4-4250-A0A4-B2D33D6FC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69899"/>
            <a:ext cx="4343400" cy="61848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0A6F8E-69FC-43A2-A8F4-F3BF1D213D4E}"/>
              </a:ext>
            </a:extLst>
          </p:cNvPr>
          <p:cNvSpPr/>
          <p:nvPr/>
        </p:nvSpPr>
        <p:spPr>
          <a:xfrm>
            <a:off x="311150" y="914400"/>
            <a:ext cx="73850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Top and bottom covers</a:t>
            </a:r>
          </a:p>
          <a:p>
            <a:endParaRPr lang="en-US" sz="3600" dirty="0"/>
          </a:p>
          <a:p>
            <a:pPr marL="914400" lvl="1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Access hydraulic valves without removing manifold or diaphragm plate</a:t>
            </a:r>
          </a:p>
          <a:p>
            <a:pPr marL="914400" lvl="1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Change plungers and cylinders to fine tune performance</a:t>
            </a:r>
          </a:p>
          <a:p>
            <a:pPr marL="914400" lvl="1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Visual inspection of hydraulic sections without disassembling pump</a:t>
            </a:r>
          </a:p>
        </p:txBody>
      </p:sp>
    </p:spTree>
    <p:extLst>
      <p:ext uri="{BB962C8B-B14F-4D97-AF65-F5344CB8AC3E}">
        <p14:creationId xmlns:p14="http://schemas.microsoft.com/office/powerpoint/2010/main" val="1395275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971EA6-42E1-478C-B8D7-59040345ABEB}"/>
              </a:ext>
            </a:extLst>
          </p:cNvPr>
          <p:cNvSpPr txBox="1"/>
          <p:nvPr/>
        </p:nvSpPr>
        <p:spPr>
          <a:xfrm>
            <a:off x="304800" y="2286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Innovative design features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AF441D-BFCD-4BA4-AB64-5145160E3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54" r="4918"/>
          <a:stretch/>
        </p:blipFill>
        <p:spPr>
          <a:xfrm>
            <a:off x="7696200" y="335050"/>
            <a:ext cx="4419600" cy="58485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5503EE2-0D79-4BFF-9F75-3E9BF1945861}"/>
              </a:ext>
            </a:extLst>
          </p:cNvPr>
          <p:cNvGrpSpPr/>
          <p:nvPr/>
        </p:nvGrpSpPr>
        <p:grpSpPr>
          <a:xfrm>
            <a:off x="6096000" y="984877"/>
            <a:ext cx="1720465" cy="4888245"/>
            <a:chOff x="6096000" y="1295400"/>
            <a:chExt cx="1720465" cy="48882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815ED6F-AFA0-471E-9FAF-CA6EBFFE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2484" y="2895600"/>
              <a:ext cx="1713981" cy="32880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6D1DD8-7DD0-4CCA-9CB6-48BFD0C96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1295400"/>
              <a:ext cx="1644265" cy="1709236"/>
            </a:xfrm>
            <a:prstGeom prst="rect">
              <a:avLst/>
            </a:prstGeom>
          </p:spPr>
        </p:pic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CB6AA4A-5311-4324-B9CF-8E5DA3B29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156692"/>
              </p:ext>
            </p:extLst>
          </p:nvPr>
        </p:nvGraphicFramePr>
        <p:xfrm>
          <a:off x="111058" y="863829"/>
          <a:ext cx="6026284" cy="341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3142">
                  <a:extLst>
                    <a:ext uri="{9D8B030D-6E8A-4147-A177-3AD203B41FA5}">
                      <a16:colId xmlns:a16="http://schemas.microsoft.com/office/drawing/2014/main" val="2875913837"/>
                    </a:ext>
                  </a:extLst>
                </a:gridCol>
                <a:gridCol w="3013142">
                  <a:extLst>
                    <a:ext uri="{9D8B030D-6E8A-4147-A177-3AD203B41FA5}">
                      <a16:colId xmlns:a16="http://schemas.microsoft.com/office/drawing/2014/main" val="19494845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Advantage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330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Top loading bayonet cartridge valves </a:t>
                      </a:r>
                      <a:endParaRPr lang="en-GB" sz="2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special tools required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630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Angled valve seats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Installed and removed by hand, no puller required</a:t>
                      </a:r>
                      <a:endParaRPr lang="en-GB" sz="2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694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Low pressure drain 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Easy draining of pump head &amp; access to clear valve assembly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40670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2D50A62-25DB-4BEB-9BDF-9FE1F50D06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989" r="5398" b="5008"/>
          <a:stretch/>
        </p:blipFill>
        <p:spPr>
          <a:xfrm>
            <a:off x="127711" y="4441492"/>
            <a:ext cx="5562600" cy="1748713"/>
          </a:xfrm>
          <a:prstGeom prst="rect">
            <a:avLst/>
          </a:prstGeom>
        </p:spPr>
      </p:pic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4AFFDE37-72D4-4064-B9AE-9690E4CB3CEB}"/>
              </a:ext>
            </a:extLst>
          </p:cNvPr>
          <p:cNvCxnSpPr>
            <a:cxnSpLocks/>
          </p:cNvCxnSpPr>
          <p:nvPr/>
        </p:nvCxnSpPr>
        <p:spPr>
          <a:xfrm rot="16200000" flipH="1">
            <a:off x="495300" y="3619500"/>
            <a:ext cx="2362200" cy="22860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033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971EA6-42E1-478C-B8D7-59040345ABEB}"/>
              </a:ext>
            </a:extLst>
          </p:cNvPr>
          <p:cNvSpPr txBox="1"/>
          <p:nvPr/>
        </p:nvSpPr>
        <p:spPr>
          <a:xfrm>
            <a:off x="304800" y="2286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Innovative design features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80D093-3ECA-43E6-B062-2593D220C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5" r="6923" b="5008"/>
          <a:stretch/>
        </p:blipFill>
        <p:spPr>
          <a:xfrm>
            <a:off x="5791199" y="990600"/>
            <a:ext cx="6391275" cy="4648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06D0D8-DA74-4A66-90E2-7439320D7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028700"/>
            <a:ext cx="4767485" cy="28165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573C57-EB1F-4A6C-9BAE-E30E99931B63}"/>
              </a:ext>
            </a:extLst>
          </p:cNvPr>
          <p:cNvCxnSpPr>
            <a:cxnSpLocks/>
          </p:cNvCxnSpPr>
          <p:nvPr/>
        </p:nvCxnSpPr>
        <p:spPr>
          <a:xfrm>
            <a:off x="5257799" y="3349996"/>
            <a:ext cx="2438401" cy="1374404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CEC442-F1C8-4792-9860-138A44851D5F}"/>
              </a:ext>
            </a:extLst>
          </p:cNvPr>
          <p:cNvGrpSpPr/>
          <p:nvPr/>
        </p:nvGrpSpPr>
        <p:grpSpPr>
          <a:xfrm>
            <a:off x="330200" y="3886200"/>
            <a:ext cx="4622801" cy="1497249"/>
            <a:chOff x="406399" y="4535268"/>
            <a:chExt cx="4622801" cy="149724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65B3A3-9729-4334-9499-0CBAF9010B8B}"/>
                </a:ext>
              </a:extLst>
            </p:cNvPr>
            <p:cNvSpPr/>
            <p:nvPr/>
          </p:nvSpPr>
          <p:spPr>
            <a:xfrm>
              <a:off x="406399" y="5386186"/>
              <a:ext cx="46228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FuturaBT-BoldCondensed"/>
                </a:rPr>
                <a:t>Discharge Ports </a:t>
              </a:r>
              <a:r>
                <a:rPr lang="en-GB" dirty="0">
                  <a:latin typeface="FuturaBT-LightCondensed"/>
                </a:rPr>
                <a:t>Weld-On: 2” / SCH. 160</a:t>
              </a:r>
            </a:p>
            <a:p>
              <a:r>
                <a:rPr lang="en-GB" dirty="0">
                  <a:latin typeface="FuturaBT-LightCondensed"/>
                </a:rPr>
                <a:t>2” NPT, 2” Class 2500 RTJ ANS</a:t>
              </a:r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3AD394-5556-4662-BBAB-6B076658282B}"/>
                </a:ext>
              </a:extLst>
            </p:cNvPr>
            <p:cNvSpPr/>
            <p:nvPr/>
          </p:nvSpPr>
          <p:spPr>
            <a:xfrm>
              <a:off x="406399" y="4535268"/>
              <a:ext cx="43209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FuturaBT-BoldCondensed"/>
                </a:rPr>
                <a:t>Inlet Ports </a:t>
              </a:r>
              <a:r>
                <a:rPr lang="en-GB" dirty="0">
                  <a:latin typeface="FuturaBT-LightCondensed"/>
                </a:rPr>
                <a:t>Weld-On: 4” / SCH. 40</a:t>
              </a:r>
            </a:p>
            <a:p>
              <a:r>
                <a:rPr lang="en-GB" dirty="0">
                  <a:latin typeface="FuturaBT-LightCondensed"/>
                </a:rPr>
                <a:t>4” NPT, 4” Class 300 RF ANSI</a:t>
              </a:r>
              <a:endParaRPr lang="en-GB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3E96722-BCEE-4F19-99A6-6F2C3553A429}"/>
              </a:ext>
            </a:extLst>
          </p:cNvPr>
          <p:cNvSpPr txBox="1"/>
          <p:nvPr/>
        </p:nvSpPr>
        <p:spPr>
          <a:xfrm>
            <a:off x="361950" y="5638800"/>
            <a:ext cx="7149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Capability to weld custom flanges to weldments</a:t>
            </a:r>
          </a:p>
        </p:txBody>
      </p:sp>
    </p:spTree>
    <p:extLst>
      <p:ext uri="{BB962C8B-B14F-4D97-AF65-F5344CB8AC3E}">
        <p14:creationId xmlns:p14="http://schemas.microsoft.com/office/powerpoint/2010/main" val="1634610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pptBDB3.tmp</Template>
  <TotalTime>15499</TotalTime>
  <Words>1046</Words>
  <Application>Microsoft Office PowerPoint</Application>
  <PresentationFormat>Widescreen</PresentationFormat>
  <Paragraphs>202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Franklin Gothic Book</vt:lpstr>
      <vt:lpstr>Franklin Gothic Medium</vt:lpstr>
      <vt:lpstr>FuturaBT-BoldCondensed</vt:lpstr>
      <vt:lpstr>FuturaBT-LightCondensed</vt:lpstr>
      <vt:lpstr>Tahoma</vt:lpstr>
      <vt:lpstr>Office Theme</vt:lpstr>
      <vt:lpstr>Hydra-Cell T200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dcapriotti@wannereng.com</dc:creator>
  <cp:lastModifiedBy>Clément Grangé-Courty</cp:lastModifiedBy>
  <cp:revision>288</cp:revision>
  <dcterms:created xsi:type="dcterms:W3CDTF">2017-07-10T18:42:25Z</dcterms:created>
  <dcterms:modified xsi:type="dcterms:W3CDTF">2019-07-30T08:20:38Z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2016-06-24T00:00:00Z</vt:filetime>
  </property>
  <property fmtid="{D5CDD505-2E9C-101B-9397-08002B2CF9AE}" pid="3" name="LastSaved">
    <vt:filetime>2017-07-10T00:00:00Z</vt:filetime>
  </property>
</Properties>
</file>